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embeddedFontLst>
    <p:embeddedFont>
      <p:font typeface="Raleway" panose="020B0604020202020204" charset="0"/>
      <p:regular r:id="rId10"/>
      <p:bold r:id="rId11"/>
      <p:italic r:id="rId12"/>
      <p:boldItalic r:id="rId13"/>
    </p:embeddedFont>
    <p:embeddedFont>
      <p:font typeface="Lato" panose="020B0604020202020204"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9" d="100"/>
          <a:sy n="139" d="100"/>
        </p:scale>
        <p:origin x="726" y="12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font" Target="fonts/font7.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font" Target="fonts/font6.fntdata"/><Relationship Id="rId10" Type="http://schemas.openxmlformats.org/officeDocument/2006/relationships/font" Target="fonts/font1.fntdata"/><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24e9c1b14b7_0_2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24e9c1b14b7_0_2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24e9c1b14b7_0_2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24e9c1b14b7_0_2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24e9c1b14b7_0_27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24e9c1b14b7_0_2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24e9c1b14b7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24e9c1b14b7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24e9c1b14b7_0_27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24e9c1b14b7_0_2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4e9c1b14b7_1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24e9c1b14b7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2"/>
        </a:solidFill>
        <a:effectLst/>
      </p:bgPr>
    </p:bg>
    <p:spTree>
      <p:nvGrpSpPr>
        <p:cNvPr id="1"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729450" y="1322450"/>
            <a:ext cx="7688100" cy="1664700"/>
          </a:xfrm>
          <a:prstGeom prst="rect">
            <a:avLst/>
          </a:prstGeom>
        </p:spPr>
        <p:txBody>
          <a:bodyPr spcFirstLastPara="1" wrap="square" lIns="91425" tIns="91425" rIns="91425" bIns="91425" anchor="t" anchorCtr="0">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5" name="Google Shape;15;p2"/>
          <p:cNvSpPr txBox="1">
            <a:spLocks noGrp="1"/>
          </p:cNvSpPr>
          <p:nvPr>
            <p:ph type="subTitle" idx="1"/>
          </p:nvPr>
        </p:nvSpPr>
        <p:spPr>
          <a:xfrm>
            <a:off x="729627" y="3172900"/>
            <a:ext cx="7688100" cy="5412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16" name="Google Shape;16;p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 name="Google Shape;77;p11"/>
          <p:cNvSpPr txBox="1">
            <a:spLocks noGrp="1"/>
          </p:cNvSpPr>
          <p:nvPr>
            <p:ph type="title" hasCustomPrompt="1"/>
          </p:nvPr>
        </p:nvSpPr>
        <p:spPr>
          <a:xfrm>
            <a:off x="729450" y="733950"/>
            <a:ext cx="7688400" cy="1244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a:spLocks noGrp="1"/>
          </p:cNvSpPr>
          <p:nvPr>
            <p:ph type="body" idx="1"/>
          </p:nvPr>
        </p:nvSpPr>
        <p:spPr>
          <a:xfrm>
            <a:off x="729450" y="2272888"/>
            <a:ext cx="7688400" cy="15804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Clr>
                <a:schemeClr val="lt1"/>
              </a:buClr>
              <a:buSzPts val="1300"/>
              <a:buChar char="●"/>
              <a:defRPr>
                <a:solidFill>
                  <a:schemeClr val="lt1"/>
                </a:solidFill>
              </a:defRPr>
            </a:lvl1pPr>
            <a:lvl2pPr marL="914400" lvl="1" indent="-298450">
              <a:spcBef>
                <a:spcPts val="0"/>
              </a:spcBef>
              <a:spcAft>
                <a:spcPts val="0"/>
              </a:spcAft>
              <a:buClr>
                <a:schemeClr val="lt1"/>
              </a:buClr>
              <a:buSzPts val="1100"/>
              <a:buChar char="○"/>
              <a:defRPr>
                <a:solidFill>
                  <a:schemeClr val="lt1"/>
                </a:solidFill>
              </a:defRPr>
            </a:lvl2pPr>
            <a:lvl3pPr marL="1371600" lvl="2" indent="-298450">
              <a:spcBef>
                <a:spcPts val="0"/>
              </a:spcBef>
              <a:spcAft>
                <a:spcPts val="0"/>
              </a:spcAft>
              <a:buClr>
                <a:schemeClr val="lt1"/>
              </a:buClr>
              <a:buSzPts val="1100"/>
              <a:buChar char="■"/>
              <a:defRPr>
                <a:solidFill>
                  <a:schemeClr val="lt1"/>
                </a:solidFill>
              </a:defRPr>
            </a:lvl3pPr>
            <a:lvl4pPr marL="1828800" lvl="3" indent="-298450">
              <a:spcBef>
                <a:spcPts val="0"/>
              </a:spcBef>
              <a:spcAft>
                <a:spcPts val="0"/>
              </a:spcAft>
              <a:buClr>
                <a:schemeClr val="lt1"/>
              </a:buClr>
              <a:buSzPts val="1100"/>
              <a:buChar char="●"/>
              <a:defRPr>
                <a:solidFill>
                  <a:schemeClr val="lt1"/>
                </a:solidFill>
              </a:defRPr>
            </a:lvl4pPr>
            <a:lvl5pPr marL="2286000" lvl="4" indent="-298450">
              <a:spcBef>
                <a:spcPts val="0"/>
              </a:spcBef>
              <a:spcAft>
                <a:spcPts val="0"/>
              </a:spcAft>
              <a:buClr>
                <a:schemeClr val="lt1"/>
              </a:buClr>
              <a:buSzPts val="1100"/>
              <a:buChar char="○"/>
              <a:defRPr>
                <a:solidFill>
                  <a:schemeClr val="lt1"/>
                </a:solidFill>
              </a:defRPr>
            </a:lvl5pPr>
            <a:lvl6pPr marL="2743200" lvl="5" indent="-298450">
              <a:spcBef>
                <a:spcPts val="0"/>
              </a:spcBef>
              <a:spcAft>
                <a:spcPts val="0"/>
              </a:spcAft>
              <a:buClr>
                <a:schemeClr val="lt1"/>
              </a:buClr>
              <a:buSzPts val="1100"/>
              <a:buChar char="■"/>
              <a:defRPr>
                <a:solidFill>
                  <a:schemeClr val="lt1"/>
                </a:solidFill>
              </a:defRPr>
            </a:lvl6pPr>
            <a:lvl7pPr marL="3200400" lvl="6" indent="-298450">
              <a:spcBef>
                <a:spcPts val="0"/>
              </a:spcBef>
              <a:spcAft>
                <a:spcPts val="0"/>
              </a:spcAft>
              <a:buClr>
                <a:schemeClr val="lt1"/>
              </a:buClr>
              <a:buSzPts val="1100"/>
              <a:buChar char="●"/>
              <a:defRPr>
                <a:solidFill>
                  <a:schemeClr val="lt1"/>
                </a:solidFill>
              </a:defRPr>
            </a:lvl7pPr>
            <a:lvl8pPr marL="3657600" lvl="7" indent="-298450">
              <a:spcBef>
                <a:spcPts val="0"/>
              </a:spcBef>
              <a:spcAft>
                <a:spcPts val="0"/>
              </a:spcAft>
              <a:buClr>
                <a:schemeClr val="lt1"/>
              </a:buClr>
              <a:buSzPts val="1100"/>
              <a:buChar char="○"/>
              <a:defRPr>
                <a:solidFill>
                  <a:schemeClr val="lt1"/>
                </a:solidFill>
              </a:defRPr>
            </a:lvl8pPr>
            <a:lvl9pPr marL="4114800" lvl="8" indent="-298450">
              <a:spcBef>
                <a:spcPts val="0"/>
              </a:spcBef>
              <a:spcAft>
                <a:spcPts val="0"/>
              </a:spcAft>
              <a:buClr>
                <a:schemeClr val="lt1"/>
              </a:buClr>
              <a:buSzPts val="1100"/>
              <a:buChar char="■"/>
              <a:defRPr>
                <a:solidFill>
                  <a:schemeClr val="lt1"/>
                </a:solidFill>
              </a:defRPr>
            </a:lvl9pPr>
          </a:lstStyle>
          <a:p>
            <a:endParaRPr/>
          </a:p>
        </p:txBody>
      </p:sp>
      <p:sp>
        <p:nvSpPr>
          <p:cNvPr id="79" name="Google Shape;79;p11"/>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0"/>
        <p:cNvGrpSpPr/>
        <p:nvPr/>
      </p:nvGrpSpPr>
      <p:grpSpPr>
        <a:xfrm>
          <a:off x="0" y="0"/>
          <a:ext cx="0" cy="0"/>
          <a:chOff x="0" y="0"/>
          <a:chExt cx="0" cy="0"/>
        </a:xfrm>
      </p:grpSpPr>
      <p:sp>
        <p:nvSpPr>
          <p:cNvPr id="81" name="Google Shape;81;p1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 name="Google Shape;21;p3"/>
          <p:cNvSpPr txBox="1">
            <a:spLocks noGrp="1"/>
          </p:cNvSpPr>
          <p:nvPr>
            <p:ph type="title"/>
          </p:nvPr>
        </p:nvSpPr>
        <p:spPr>
          <a:xfrm>
            <a:off x="729450" y="1322450"/>
            <a:ext cx="7688400" cy="15186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22" name="Google Shape;22;p3"/>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Google Shape;28;p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29" name="Google Shape;29;p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0" name="Google Shape;30;p4"/>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5"/>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37" name="Google Shape;37;p5"/>
          <p:cNvSpPr txBox="1">
            <a:spLocks noGrp="1"/>
          </p:cNvSpPr>
          <p:nvPr>
            <p:ph type="body" idx="1"/>
          </p:nvPr>
        </p:nvSpPr>
        <p:spPr>
          <a:xfrm>
            <a:off x="729325" y="2078875"/>
            <a:ext cx="37743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8" name="Google Shape;38;p5"/>
          <p:cNvSpPr txBox="1">
            <a:spLocks noGrp="1"/>
          </p:cNvSpPr>
          <p:nvPr>
            <p:ph type="body" idx="2"/>
          </p:nvPr>
        </p:nvSpPr>
        <p:spPr>
          <a:xfrm>
            <a:off x="4643604" y="2078875"/>
            <a:ext cx="37743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9" name="Google Shape;39;p5"/>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6"/>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46" name="Google Shape;46;p6"/>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7"/>
          <p:cNvSpPr txBox="1">
            <a:spLocks noGrp="1"/>
          </p:cNvSpPr>
          <p:nvPr>
            <p:ph type="title"/>
          </p:nvPr>
        </p:nvSpPr>
        <p:spPr>
          <a:xfrm>
            <a:off x="730000" y="1318650"/>
            <a:ext cx="3300900" cy="13815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53" name="Google Shape;53;p7"/>
          <p:cNvSpPr txBox="1">
            <a:spLocks noGrp="1"/>
          </p:cNvSpPr>
          <p:nvPr>
            <p:ph type="body" idx="1"/>
          </p:nvPr>
        </p:nvSpPr>
        <p:spPr>
          <a:xfrm>
            <a:off x="721225" y="2781725"/>
            <a:ext cx="3300900" cy="1597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4" name="Google Shape;54;p7"/>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 name="Google Shape;59;p8"/>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60" name="Google Shape;60;p8"/>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9"/>
          <p:cNvSpPr txBox="1">
            <a:spLocks noGrp="1"/>
          </p:cNvSpPr>
          <p:nvPr>
            <p:ph type="title"/>
          </p:nvPr>
        </p:nvSpPr>
        <p:spPr>
          <a:xfrm>
            <a:off x="730000" y="1318650"/>
            <a:ext cx="3300900" cy="1687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67" name="Google Shape;67;p9"/>
          <p:cNvSpPr txBox="1">
            <a:spLocks noGrp="1"/>
          </p:cNvSpPr>
          <p:nvPr>
            <p:ph type="subTitle" idx="1"/>
          </p:nvPr>
        </p:nvSpPr>
        <p:spPr>
          <a:xfrm>
            <a:off x="724950" y="3161525"/>
            <a:ext cx="3300900" cy="7590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68" name="Google Shape;68;p9"/>
          <p:cNvSpPr txBox="1">
            <a:spLocks noGrp="1"/>
          </p:cNvSpPr>
          <p:nvPr>
            <p:ph type="body" idx="2"/>
          </p:nvPr>
        </p:nvSpPr>
        <p:spPr>
          <a:xfrm>
            <a:off x="5174225" y="1352625"/>
            <a:ext cx="3374400" cy="3025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9" name="Google Shape;69;p9"/>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0"/>
        <p:cNvGrpSpPr/>
        <p:nvPr/>
      </p:nvGrpSpPr>
      <p:grpSpPr>
        <a:xfrm>
          <a:off x="0" y="0"/>
          <a:ext cx="0" cy="0"/>
          <a:chOff x="0" y="0"/>
          <a:chExt cx="0" cy="0"/>
        </a:xfrm>
      </p:grpSpPr>
      <p:sp>
        <p:nvSpPr>
          <p:cNvPr id="71" name="Google Shape;71;p10"/>
          <p:cNvSpPr txBox="1">
            <a:spLocks noGrp="1"/>
          </p:cNvSpPr>
          <p:nvPr>
            <p:ph type="body" idx="1"/>
          </p:nvPr>
        </p:nvSpPr>
        <p:spPr>
          <a:xfrm>
            <a:off x="724950" y="4372551"/>
            <a:ext cx="7697400" cy="460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300"/>
              <a:buNone/>
              <a:defRPr/>
            </a:lvl1pPr>
          </a:lstStyle>
          <a:p>
            <a:endParaRPr/>
          </a:p>
        </p:txBody>
      </p:sp>
      <p:sp>
        <p:nvSpPr>
          <p:cNvPr id="72" name="Google Shape;72;p10"/>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reamlin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1pPr>
            <a:lvl2pPr lvl="1">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2pPr>
            <a:lvl3pPr lvl="2">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3pPr>
            <a:lvl4pPr lvl="3">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4pPr>
            <a:lvl5pPr lvl="4">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5pPr>
            <a:lvl6pPr lvl="5">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6pPr>
            <a:lvl7pPr lvl="6">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7pPr>
            <a:lvl8pPr lvl="7">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8pPr>
            <a:lvl9pPr lvl="8">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marL="914400" lvl="1"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marL="1371600" lvl="2"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marL="1828800" lvl="3"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marL="2286000" lvl="4"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marL="2743200" lvl="5"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marL="3200400" lvl="6"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marL="3657600" lvl="7"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marL="4114800" lvl="8"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hyperlink" Target="https://www.gov.uk/government/news/millions-of-people-to-benefit-from-200-million-to-improve-walking-and-cycling-routes" TargetMode="External"/><Relationship Id="rId3" Type="http://schemas.openxmlformats.org/officeDocument/2006/relationships/hyperlink" Target="https://www.southampton.gov.uk/news/article/funding-secured-cycling-walking/" TargetMode="External"/><Relationship Id="rId7" Type="http://schemas.openxmlformats.org/officeDocument/2006/relationships/hyperlink" Target="https://streetsolutionsuk.co.uk/blogs/news/speed-bump-regulations-uk"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hyperlink" Target="https://www.nidirect.gov.uk/articles/traffic-calming#:~:text=reduced%20speed%20limits-,Asking%20for%20traffic%20calming%20in%20your%20area,DfI%20Roads%20%2D%20Eastern%20Division" TargetMode="External"/><Relationship Id="rId5" Type="http://schemas.openxmlformats.org/officeDocument/2006/relationships/hyperlink" Target="http://schoolstreets.org.uk/2021/06/15/dft-on-moving-traffic-offences-its-coming-from-december/" TargetMode="External"/><Relationship Id="rId4" Type="http://schemas.openxmlformats.org/officeDocument/2006/relationships/hyperlink" Target="https://news.oxfordshire.gov.uk/8-million-approved-to-roll-out-20mph-project-across-oxfordshire-in-next-three-year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3"/>
          <p:cNvSpPr txBox="1">
            <a:spLocks noGrp="1"/>
          </p:cNvSpPr>
          <p:nvPr>
            <p:ph type="ctrTitle"/>
          </p:nvPr>
        </p:nvSpPr>
        <p:spPr>
          <a:xfrm>
            <a:off x="729450" y="1322450"/>
            <a:ext cx="7688100" cy="1664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GB">
                <a:solidFill>
                  <a:srgbClr val="674EA7"/>
                </a:solidFill>
              </a:rPr>
              <a:t>Making Eye a more walkable town</a:t>
            </a:r>
            <a:endParaRPr b="1">
              <a:solidFill>
                <a:srgbClr val="674EA7"/>
              </a:solidFill>
            </a:endParaRPr>
          </a:p>
        </p:txBody>
      </p:sp>
      <p:sp>
        <p:nvSpPr>
          <p:cNvPr id="87" name="Google Shape;87;p13"/>
          <p:cNvSpPr txBox="1">
            <a:spLocks noGrp="1"/>
          </p:cNvSpPr>
          <p:nvPr>
            <p:ph type="subTitle" idx="1"/>
          </p:nvPr>
        </p:nvSpPr>
        <p:spPr>
          <a:xfrm>
            <a:off x="729627" y="3172900"/>
            <a:ext cx="7688100" cy="5412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GB"/>
              <a:t>By Emilia Slater, Ava Gracie, Emma Gregory and Alfie Lummis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Our objective</a:t>
            </a:r>
            <a:endParaRPr/>
          </a:p>
        </p:txBody>
      </p:sp>
      <p:sp>
        <p:nvSpPr>
          <p:cNvPr id="93" name="Google Shape;93;p1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1200"/>
              </a:spcAft>
              <a:buNone/>
            </a:pPr>
            <a:r>
              <a:rPr lang="en-GB" sz="1900"/>
              <a:t>Our aim is to aid the town council in making Eye a more accessible, walkable town. We hope to do this by making additions to the town to ensure that everyone has accessibility to travel around Eye and feel safe by doing so. Even though we aspire in particular to help children, the elderly and those who are disabled, our proposal will be of help for every person living or visiting our growing town of Eye.</a:t>
            </a:r>
            <a:endParaRPr sz="19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Speeding control</a:t>
            </a:r>
            <a:endParaRPr/>
          </a:p>
        </p:txBody>
      </p:sp>
      <p:sp>
        <p:nvSpPr>
          <p:cNvPr id="99" name="Google Shape;99;p15"/>
          <p:cNvSpPr txBox="1">
            <a:spLocks noGrp="1"/>
          </p:cNvSpPr>
          <p:nvPr>
            <p:ph type="body" idx="1"/>
          </p:nvPr>
        </p:nvSpPr>
        <p:spPr>
          <a:xfrm>
            <a:off x="729450" y="1853850"/>
            <a:ext cx="7688700" cy="28527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GB"/>
              <a:t>Did you know that 346 fatal car accidents happen per day in the UK? Did you know that 70% of these car accidents occur in rural areas? In Eye, there are many reckless drivers who pass through with no adherence to speed limits. In particular, Victoria Hill, Magdalen Street and Castleton Way are the main roads where these fast drivers start to speed as they enter or begin to make their way out of Eye. This is extremely dangerous, as young children and teenagers who are walking to school or to the parks in Oak Crescent or to the Community Centre Playground are being put at danger. As well as this, those who are older, who are in wheelchairs, people walking their pets and nursery children may take longer to cross roads are being put at an even higher risk. These roads include bends which decreases the ability to see when cars are approaching, especially Victoria Hill. </a:t>
            </a:r>
            <a:endParaRPr/>
          </a:p>
          <a:p>
            <a:pPr marL="0" lvl="0" indent="0" algn="l" rtl="0">
              <a:spcBef>
                <a:spcPts val="1200"/>
              </a:spcBef>
              <a:spcAft>
                <a:spcPts val="1200"/>
              </a:spcAft>
              <a:buNone/>
            </a:pPr>
            <a:r>
              <a:rPr lang="en-GB" b="1"/>
              <a:t>These are roads where the speed controls are needed now!</a:t>
            </a:r>
            <a:r>
              <a:rPr lang="en-GB"/>
              <a:t> The more Eye grows as a town, the more cars will be trying to get in and out of our town and the higher risk of accidents happening.</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p:nvPr>
        </p:nvSpPr>
        <p:spPr>
          <a:xfrm>
            <a:off x="547900" y="524425"/>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How to tackle this issue</a:t>
            </a:r>
            <a:endParaRPr/>
          </a:p>
        </p:txBody>
      </p:sp>
      <p:sp>
        <p:nvSpPr>
          <p:cNvPr id="105" name="Google Shape;105;p16"/>
          <p:cNvSpPr txBox="1">
            <a:spLocks noGrp="1"/>
          </p:cNvSpPr>
          <p:nvPr>
            <p:ph type="body" idx="1"/>
          </p:nvPr>
        </p:nvSpPr>
        <p:spPr>
          <a:xfrm>
            <a:off x="502550" y="1352725"/>
            <a:ext cx="7688700" cy="369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700" b="1" u="sng"/>
              <a:t>Speed hump/table:</a:t>
            </a:r>
            <a:r>
              <a:rPr lang="en-GB" sz="1700"/>
              <a:t> To ensure that we put an end to careless driving, and provide a safe town centre to walk in, our group agrees that zebra crossings and road signs would be appropriate. Lower speed limits coming into Eye may also need to be considered.</a:t>
            </a:r>
            <a:endParaRPr sz="1700"/>
          </a:p>
          <a:p>
            <a:pPr marL="0" lvl="0" indent="0" algn="l" rtl="0">
              <a:spcBef>
                <a:spcPts val="1200"/>
              </a:spcBef>
              <a:spcAft>
                <a:spcPts val="1200"/>
              </a:spcAft>
              <a:buNone/>
            </a:pPr>
            <a:r>
              <a:rPr lang="en-GB" sz="1700"/>
              <a:t>We have seen that the occasional community speed watchers as well as the digital speed sign on Victoria Hill are not ensuring that speed limits are adhered to. The speed watchers cannot monitor speeding throughout the day and the digital speed sign is not always working and can easily be ignored. Something actively helping such as zebra crossings would help keep the community safer.</a:t>
            </a:r>
            <a:endParaRPr sz="17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7"/>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Cost </a:t>
            </a:r>
            <a:endParaRPr/>
          </a:p>
        </p:txBody>
      </p:sp>
      <p:sp>
        <p:nvSpPr>
          <p:cNvPr id="111" name="Google Shape;111;p17"/>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GB" sz="1600"/>
              <a:t>The cost varies depending on size and number of speeding solution; there will be a cost involved in assessing the best type of speeding solution for each road, signage to warn drivers of the speeding solution and potentially also planning application costs.</a:t>
            </a:r>
            <a:endParaRPr sz="16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8"/>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Fundraising</a:t>
            </a:r>
            <a:endParaRPr/>
          </a:p>
        </p:txBody>
      </p:sp>
      <p:sp>
        <p:nvSpPr>
          <p:cNvPr id="117" name="Google Shape;117;p18"/>
          <p:cNvSpPr txBox="1">
            <a:spLocks noGrp="1"/>
          </p:cNvSpPr>
          <p:nvPr>
            <p:ph type="body" idx="1"/>
          </p:nvPr>
        </p:nvSpPr>
        <p:spPr>
          <a:xfrm>
            <a:off x="729450" y="1921250"/>
            <a:ext cx="7688700" cy="2418600"/>
          </a:xfrm>
          <a:prstGeom prst="rect">
            <a:avLst/>
          </a:prstGeom>
        </p:spPr>
        <p:txBody>
          <a:bodyPr spcFirstLastPara="1" wrap="square" lIns="91425" tIns="91425" rIns="91425" bIns="91425" anchor="t" anchorCtr="0">
            <a:normAutofit fontScale="85000" lnSpcReduction="20000"/>
          </a:bodyPr>
          <a:lstStyle/>
          <a:p>
            <a:pPr marL="457200" lvl="0" indent="-325755" algn="just" rtl="0">
              <a:spcBef>
                <a:spcPts val="0"/>
              </a:spcBef>
              <a:spcAft>
                <a:spcPts val="0"/>
              </a:spcAft>
              <a:buSzPct val="100000"/>
              <a:buChar char="●"/>
            </a:pPr>
            <a:r>
              <a:rPr lang="en-GB" sz="1800"/>
              <a:t>We believe that each town will have an Active Travel Fund from the government to use towards improving the cycling and walking routes and a plan may need to be submitted to show what this ATF will be spent on. We hope that Eye Town Council can set aside money from this fund towards speed calming measures.</a:t>
            </a:r>
            <a:endParaRPr sz="1800"/>
          </a:p>
          <a:p>
            <a:pPr marL="457200" lvl="0" indent="-325755" algn="just" rtl="0">
              <a:spcBef>
                <a:spcPts val="0"/>
              </a:spcBef>
              <a:spcAft>
                <a:spcPts val="0"/>
              </a:spcAft>
              <a:buSzPct val="100000"/>
              <a:buChar char="●"/>
            </a:pPr>
            <a:r>
              <a:rPr lang="en-GB" sz="1800"/>
              <a:t>For our contribution, our group plans to raise funds towards the cost of these speeding controls. We propose to try multiple methods such as: bake sales/selling ice creams/raffles/games (e.g. ‘guess the number of sweets in a jar’ etc)</a:t>
            </a:r>
            <a:endParaRPr sz="1800"/>
          </a:p>
          <a:p>
            <a:pPr marL="457200" lvl="0" indent="-325755" algn="just" rtl="0">
              <a:spcBef>
                <a:spcPts val="0"/>
              </a:spcBef>
              <a:spcAft>
                <a:spcPts val="0"/>
              </a:spcAft>
              <a:buSzPct val="100000"/>
              <a:buChar char="●"/>
            </a:pPr>
            <a:r>
              <a:rPr lang="en-GB" sz="1800"/>
              <a:t>All profits will go towards the budget</a:t>
            </a:r>
            <a:endParaRPr sz="1800"/>
          </a:p>
          <a:p>
            <a:pPr marL="457200" lvl="0" indent="-325755" algn="just" rtl="0">
              <a:spcBef>
                <a:spcPts val="0"/>
              </a:spcBef>
              <a:spcAft>
                <a:spcPts val="0"/>
              </a:spcAft>
              <a:buSzPct val="100000"/>
              <a:buChar char="●"/>
            </a:pPr>
            <a:r>
              <a:rPr lang="en-GB" sz="1800"/>
              <a:t>We will fundraise also by asking for members of the public to donate towards this cause</a:t>
            </a:r>
            <a:endParaRPr sz="1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19"/>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Related links to achieving traffic calming measures:</a:t>
            </a:r>
            <a:endParaRPr/>
          </a:p>
        </p:txBody>
      </p:sp>
      <p:sp>
        <p:nvSpPr>
          <p:cNvPr id="123" name="Google Shape;123;p19"/>
          <p:cNvSpPr txBox="1">
            <a:spLocks noGrp="1"/>
          </p:cNvSpPr>
          <p:nvPr>
            <p:ph type="body" idx="1"/>
          </p:nvPr>
        </p:nvSpPr>
        <p:spPr>
          <a:xfrm>
            <a:off x="727650" y="2101575"/>
            <a:ext cx="7688700" cy="2444400"/>
          </a:xfrm>
          <a:prstGeom prst="rect">
            <a:avLst/>
          </a:prstGeom>
        </p:spPr>
        <p:txBody>
          <a:bodyPr spcFirstLastPara="1" wrap="square" lIns="91425" tIns="91425" rIns="91425" bIns="91425" anchor="t" anchorCtr="0">
            <a:normAutofit fontScale="85000" lnSpcReduction="20000"/>
          </a:bodyPr>
          <a:lstStyle/>
          <a:p>
            <a:pPr marL="0" lvl="0" indent="0" algn="l" rtl="0">
              <a:spcBef>
                <a:spcPts val="0"/>
              </a:spcBef>
              <a:spcAft>
                <a:spcPts val="0"/>
              </a:spcAft>
              <a:buNone/>
            </a:pPr>
            <a:r>
              <a:rPr lang="en-GB" u="sng">
                <a:solidFill>
                  <a:schemeClr val="hlink"/>
                </a:solidFill>
                <a:hlinkClick r:id="rId3"/>
              </a:rPr>
              <a:t>https://www.southampton.gov.uk/news/article/funding-secured-cycling-walking/</a:t>
            </a:r>
            <a:endParaRPr/>
          </a:p>
          <a:p>
            <a:pPr marL="0" lvl="0" indent="0" algn="l" rtl="0">
              <a:spcBef>
                <a:spcPts val="1200"/>
              </a:spcBef>
              <a:spcAft>
                <a:spcPts val="0"/>
              </a:spcAft>
              <a:buNone/>
            </a:pPr>
            <a:r>
              <a:rPr lang="en-GB" u="sng">
                <a:solidFill>
                  <a:schemeClr val="hlink"/>
                </a:solidFill>
                <a:hlinkClick r:id="rId4"/>
              </a:rPr>
              <a:t>https://news.oxfordshire.gov.uk/8-million-approved-to-roll-out-20mph-project-across-oxfordshire-in-next-three-years/</a:t>
            </a:r>
            <a:endParaRPr/>
          </a:p>
          <a:p>
            <a:pPr marL="0" lvl="0" indent="0" algn="l" rtl="0">
              <a:spcBef>
                <a:spcPts val="1200"/>
              </a:spcBef>
              <a:spcAft>
                <a:spcPts val="0"/>
              </a:spcAft>
              <a:buNone/>
            </a:pPr>
            <a:r>
              <a:rPr lang="en-GB" u="sng">
                <a:solidFill>
                  <a:schemeClr val="hlink"/>
                </a:solidFill>
                <a:hlinkClick r:id="rId5"/>
              </a:rPr>
              <a:t>http://schoolstreets.org.uk/2021/06/15/dft-on-moving-traffic-offences-its-coming-from-december/</a:t>
            </a:r>
            <a:endParaRPr/>
          </a:p>
          <a:p>
            <a:pPr marL="0" lvl="0" indent="0" algn="l" rtl="0">
              <a:spcBef>
                <a:spcPts val="1200"/>
              </a:spcBef>
              <a:spcAft>
                <a:spcPts val="0"/>
              </a:spcAft>
              <a:buNone/>
            </a:pPr>
            <a:r>
              <a:rPr lang="en-GB" u="sng">
                <a:solidFill>
                  <a:schemeClr val="hlink"/>
                </a:solidFill>
                <a:hlinkClick r:id="rId6"/>
              </a:rPr>
              <a:t>https://www.nidirect.gov.uk/articles/traffic-calming#:~:text=reduced%20speed%20limits-,Asking%20for%20traffic%20calming%20in%20your%20area,DfI%20Roads%20%2D%20Eastern%20Division</a:t>
            </a:r>
            <a:endParaRPr/>
          </a:p>
          <a:p>
            <a:pPr marL="0" lvl="0" indent="0" algn="l" rtl="0">
              <a:spcBef>
                <a:spcPts val="1200"/>
              </a:spcBef>
              <a:spcAft>
                <a:spcPts val="0"/>
              </a:spcAft>
              <a:buNone/>
            </a:pPr>
            <a:r>
              <a:rPr lang="en-GB" u="sng">
                <a:solidFill>
                  <a:schemeClr val="hlink"/>
                </a:solidFill>
                <a:hlinkClick r:id="rId7"/>
              </a:rPr>
              <a:t>https://streetsolutionsuk.co.uk/blogs/news/speed-bump-regulations-uk</a:t>
            </a:r>
            <a:endParaRPr/>
          </a:p>
          <a:p>
            <a:pPr marL="0" lvl="0" indent="0" algn="l" rtl="0">
              <a:spcBef>
                <a:spcPts val="1200"/>
              </a:spcBef>
              <a:spcAft>
                <a:spcPts val="1200"/>
              </a:spcAft>
              <a:buNone/>
            </a:pPr>
            <a:r>
              <a:rPr lang="en-GB" u="sng">
                <a:solidFill>
                  <a:schemeClr val="hlink"/>
                </a:solidFill>
                <a:hlinkClick r:id="rId8"/>
              </a:rPr>
              <a:t>https://www.gov.uk/government/news/millions-of-people-to-benefit-from-200-million-to-improve-walking-and-cycling-routes</a:t>
            </a:r>
            <a:endParaRPr/>
          </a:p>
        </p:txBody>
      </p:sp>
    </p:spTree>
  </p:cSld>
  <p:clrMapOvr>
    <a:masterClrMapping/>
  </p:clrMapOvr>
</p:sld>
</file>

<file path=ppt/theme/theme1.xml><?xml version="1.0" encoding="utf-8"?>
<a:theme xmlns:a="http://schemas.openxmlformats.org/drawingml/2006/main"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648</Words>
  <Application>Microsoft Office PowerPoint</Application>
  <PresentationFormat>On-screen Show (16:9)</PresentationFormat>
  <Paragraphs>24</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Raleway</vt:lpstr>
      <vt:lpstr>Arial</vt:lpstr>
      <vt:lpstr>Lato</vt:lpstr>
      <vt:lpstr>Streamline</vt:lpstr>
      <vt:lpstr>Making Eye a more walkable town</vt:lpstr>
      <vt:lpstr>Our objective</vt:lpstr>
      <vt:lpstr>Speeding control</vt:lpstr>
      <vt:lpstr>How to tackle this issue</vt:lpstr>
      <vt:lpstr>Cost </vt:lpstr>
      <vt:lpstr>Fundraising</vt:lpstr>
      <vt:lpstr>Related links to achieving traffic calming measures: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Eye a more walkable town</dc:title>
  <dc:creator>L Driscoll</dc:creator>
  <cp:lastModifiedBy>L Driscoll</cp:lastModifiedBy>
  <cp:revision>2</cp:revision>
  <dcterms:modified xsi:type="dcterms:W3CDTF">2023-06-15T11:01:23Z</dcterms:modified>
</cp:coreProperties>
</file>