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embeddedFontLst>
    <p:embeddedFont>
      <p:font typeface="Source Code Pro" panose="020B0604020202020204" charset="0"/>
      <p:regular r:id="rId9"/>
      <p:bold r:id="rId10"/>
      <p:italic r:id="rId11"/>
      <p:boldItalic r:id="rId12"/>
    </p:embeddedFont>
    <p:embeddedFont>
      <p:font typeface="Oswald" panose="020B0604020202020204" charset="0"/>
      <p:regular r:id="rId13"/>
      <p:bold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726"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2442b55c4bb_0_1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2442b55c4bb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442b55c4bb_0_1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442b55c4bb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442b55c4bb_0_1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442b55c4bb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442b55c4bb_0_1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442b55c4bb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442b55c4bb_0_1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442b55c4bb_0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5" y="0"/>
            <a:ext cx="9144000" cy="3124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endParaRPr/>
          </a:p>
        </p:txBody>
      </p:sp>
      <p:sp>
        <p:nvSpPr>
          <p:cNvPr id="13" name="Google Shape;13;p2"/>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norm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w="28575" cap="flat" cmpd="sng">
            <a:solidFill>
              <a:schemeClr val="dk1"/>
            </a:solidFill>
            <a:prstDash val="lgDash"/>
            <a:round/>
            <a:headEnd type="none" w="sm" len="sm"/>
            <a:tailEnd type="none" w="sm" len="sm"/>
          </a:ln>
        </p:spPr>
      </p:cxnSp>
      <p:sp>
        <p:nvSpPr>
          <p:cNvPr id="53" name="Google Shape;53;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430800" y="1889700"/>
            <a:ext cx="8282400" cy="15165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1" name="Google Shape;21;p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w="19050" cap="flat" cmpd="sng">
            <a:solidFill>
              <a:schemeClr val="dk2"/>
            </a:solidFill>
            <a:prstDash val="lgDash"/>
            <a:round/>
            <a:headEnd type="none" w="sm" len="sm"/>
            <a:tailEnd type="none" w="sm" len="sm"/>
          </a:ln>
        </p:spPr>
      </p:cxnSp>
      <p:sp>
        <p:nvSpPr>
          <p:cNvPr id="26" name="Google Shape;26;p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7" name="Google Shape;27;p5"/>
          <p:cNvSpPr txBox="1">
            <a:spLocks noGrp="1"/>
          </p:cNvSpPr>
          <p:nvPr>
            <p:ph type="body" idx="1"/>
          </p:nvPr>
        </p:nvSpPr>
        <p:spPr>
          <a:xfrm>
            <a:off x="311700" y="1468825"/>
            <a:ext cx="3999900" cy="3099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468825"/>
            <a:ext cx="3999900" cy="3099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w="19050" cap="flat" cmpd="sng">
            <a:solidFill>
              <a:schemeClr val="dk2"/>
            </a:solidFill>
            <a:prstDash val="lgDash"/>
            <a:round/>
            <a:headEnd type="none" w="sm" len="sm"/>
            <a:tailEnd type="none" w="sm" len="sm"/>
          </a:ln>
        </p:spPr>
      </p:cxnSp>
      <p:sp>
        <p:nvSpPr>
          <p:cNvPr id="35" name="Google Shape;35;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Google Shape;36;p7"/>
          <p:cNvSpPr txBox="1">
            <a:spLocks noGrp="1"/>
          </p:cNvSpPr>
          <p:nvPr>
            <p:ph type="body" idx="1"/>
          </p:nvPr>
        </p:nvSpPr>
        <p:spPr>
          <a:xfrm>
            <a:off x="311700" y="1618204"/>
            <a:ext cx="2808000" cy="29508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490250" y="528900"/>
            <a:ext cx="5678100" cy="40857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577200" cy="0"/>
          </a:xfrm>
          <a:prstGeom prst="straightConnector1">
            <a:avLst/>
          </a:prstGeom>
          <a:noFill/>
          <a:ln w="19050" cap="flat" cmpd="sng">
            <a:solidFill>
              <a:schemeClr val="dk1"/>
            </a:solidFill>
            <a:prstDash val="lgDash"/>
            <a:round/>
            <a:headEnd type="none" w="sm" len="sm"/>
            <a:tailEnd type="none" w="sm" len="sm"/>
          </a:ln>
        </p:spPr>
      </p:cxnSp>
      <p:sp>
        <p:nvSpPr>
          <p:cNvPr id="44" name="Google Shape;44;p9"/>
          <p:cNvSpPr txBox="1">
            <a:spLocks noGrp="1"/>
          </p:cNvSpPr>
          <p:nvPr>
            <p:ph type="title"/>
          </p:nvPr>
        </p:nvSpPr>
        <p:spPr>
          <a:xfrm>
            <a:off x="265500" y="1078750"/>
            <a:ext cx="4045200" cy="17892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a:endParaRPr/>
          </a:p>
        </p:txBody>
      </p:sp>
      <p:sp>
        <p:nvSpPr>
          <p:cNvPr id="45" name="Google Shape;45;p9"/>
          <p:cNvSpPr txBox="1">
            <a:spLocks noGrp="1"/>
          </p:cNvSpPr>
          <p:nvPr>
            <p:ph type="subTitle" idx="1"/>
          </p:nvPr>
        </p:nvSpPr>
        <p:spPr>
          <a:xfrm>
            <a:off x="265500" y="29214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Font typeface="Oswald"/>
              <a:buNone/>
              <a:defRPr sz="2100">
                <a:latin typeface="Oswald"/>
                <a:ea typeface="Oswald"/>
                <a:cs typeface="Oswald"/>
                <a:sym typeface="Oswald"/>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dern-writer">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72500"/>
            <a:ext cx="8520600" cy="7335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468825"/>
            <a:ext cx="8520600" cy="3099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411175" y="644300"/>
            <a:ext cx="8282400" cy="21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a:t>An Attractive Town</a:t>
            </a:r>
            <a:endParaRPr/>
          </a:p>
        </p:txBody>
      </p:sp>
      <p:sp>
        <p:nvSpPr>
          <p:cNvPr id="63" name="Google Shape;63;p13"/>
          <p:cNvSpPr txBox="1">
            <a:spLocks noGrp="1"/>
          </p:cNvSpPr>
          <p:nvPr>
            <p:ph type="subTitle" idx="1"/>
          </p:nvPr>
        </p:nvSpPr>
        <p:spPr>
          <a:xfrm>
            <a:off x="411175" y="3398250"/>
            <a:ext cx="8282400" cy="12606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GB"/>
              <a:t>Active Citizenship Project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solidFill>
                  <a:srgbClr val="000000"/>
                </a:solidFill>
                <a:highlight>
                  <a:srgbClr val="FFE599"/>
                </a:highlight>
              </a:rPr>
              <a:t>Our Proposal</a:t>
            </a:r>
            <a:r>
              <a:rPr lang="en-GB"/>
              <a:t> </a:t>
            </a:r>
            <a:endParaRPr/>
          </a:p>
        </p:txBody>
      </p:sp>
      <p:sp>
        <p:nvSpPr>
          <p:cNvPr id="69" name="Google Shape;69;p14"/>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000">
                <a:solidFill>
                  <a:srgbClr val="000000"/>
                </a:solidFill>
                <a:latin typeface="Oswald"/>
                <a:ea typeface="Oswald"/>
                <a:cs typeface="Oswald"/>
                <a:sym typeface="Oswald"/>
              </a:rPr>
              <a:t>We propose to plant a variety of native flowers in Oak Crescent Park, Eye. We believe that this would be a significant step towards making Eye a more attractive town. We will raise money for this by holding a fundraising event at our school and collecting donations from members of staff and family. We will plant the flowers ourselves.</a:t>
            </a:r>
            <a:endParaRPr sz="2000">
              <a:solidFill>
                <a:srgbClr val="000000"/>
              </a:solidFill>
              <a:latin typeface="Oswald"/>
              <a:ea typeface="Oswald"/>
              <a:cs typeface="Oswald"/>
              <a:sym typeface="Oswald"/>
            </a:endParaRPr>
          </a:p>
          <a:p>
            <a:pPr marL="0" lvl="0" indent="0" algn="l" rtl="0">
              <a:spcBef>
                <a:spcPts val="0"/>
              </a:spcBef>
              <a:spcAft>
                <a:spcPts val="1200"/>
              </a:spcAft>
              <a:buNone/>
            </a:pPr>
            <a:endParaRPr/>
          </a:p>
        </p:txBody>
      </p:sp>
      <p:pic>
        <p:nvPicPr>
          <p:cNvPr id="70" name="Google Shape;70;p14"/>
          <p:cNvPicPr preferRelativeResize="0"/>
          <p:nvPr/>
        </p:nvPicPr>
        <p:blipFill>
          <a:blip r:embed="rId3">
            <a:alphaModFix/>
          </a:blip>
          <a:stretch>
            <a:fillRect/>
          </a:stretch>
        </p:blipFill>
        <p:spPr>
          <a:xfrm>
            <a:off x="6796375" y="3007650"/>
            <a:ext cx="2035924" cy="19067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solidFill>
                  <a:srgbClr val="000000"/>
                </a:solidFill>
                <a:highlight>
                  <a:srgbClr val="FFE599"/>
                </a:highlight>
              </a:rPr>
              <a:t>Our Research </a:t>
            </a:r>
            <a:endParaRPr>
              <a:solidFill>
                <a:srgbClr val="000000"/>
              </a:solidFill>
              <a:highlight>
                <a:srgbClr val="FFE599"/>
              </a:highlight>
            </a:endParaRPr>
          </a:p>
        </p:txBody>
      </p:sp>
      <p:sp>
        <p:nvSpPr>
          <p:cNvPr id="76" name="Google Shape;76;p15"/>
          <p:cNvSpPr txBox="1">
            <a:spLocks noGrp="1"/>
          </p:cNvSpPr>
          <p:nvPr>
            <p:ph type="body" idx="1"/>
          </p:nvPr>
        </p:nvSpPr>
        <p:spPr>
          <a:xfrm>
            <a:off x="311700" y="1166000"/>
            <a:ext cx="8520600" cy="33105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GB" sz="2000">
                <a:solidFill>
                  <a:srgbClr val="000000"/>
                </a:solidFill>
                <a:latin typeface="Oswald"/>
                <a:ea typeface="Oswald"/>
                <a:cs typeface="Oswald"/>
                <a:sym typeface="Oswald"/>
              </a:rPr>
              <a:t>Our research has shown that Eye is a popular town but, in general, people think that planting flowers would make it more attractive. We gathered information regarding public opinion through a questionnaire which was completed by people who live in Eye and the surrounding area. The results from the questionnaire were perhaps unsurprising but demonstrated that our sample group strongly believed adding flowers, greenery and colour would make Eye more beautiful and appealing to visitors and inhabitants. Some of the suggestions for flowers we could plant were daffodils, roses, periwinkles, bleeding hearts and generally brightly coloured plants. Essentially native plants which will thrive in the British climate.</a:t>
            </a:r>
            <a:endParaRPr sz="2500">
              <a:latin typeface="Oswald"/>
              <a:ea typeface="Oswald"/>
              <a:cs typeface="Oswald"/>
              <a:sym typeface="Oswald"/>
            </a:endParaRPr>
          </a:p>
        </p:txBody>
      </p:sp>
      <p:pic>
        <p:nvPicPr>
          <p:cNvPr id="77" name="Google Shape;77;p15"/>
          <p:cNvPicPr preferRelativeResize="0"/>
          <p:nvPr/>
        </p:nvPicPr>
        <p:blipFill>
          <a:blip r:embed="rId3">
            <a:alphaModFix/>
          </a:blip>
          <a:stretch>
            <a:fillRect/>
          </a:stretch>
        </p:blipFill>
        <p:spPr>
          <a:xfrm>
            <a:off x="914076" y="4256525"/>
            <a:ext cx="1344999" cy="886975"/>
          </a:xfrm>
          <a:prstGeom prst="rect">
            <a:avLst/>
          </a:prstGeom>
          <a:noFill/>
          <a:ln>
            <a:noFill/>
          </a:ln>
        </p:spPr>
      </p:pic>
      <p:pic>
        <p:nvPicPr>
          <p:cNvPr id="78" name="Google Shape;78;p15"/>
          <p:cNvPicPr preferRelativeResize="0"/>
          <p:nvPr/>
        </p:nvPicPr>
        <p:blipFill>
          <a:blip r:embed="rId4">
            <a:alphaModFix/>
          </a:blip>
          <a:stretch>
            <a:fillRect/>
          </a:stretch>
        </p:blipFill>
        <p:spPr>
          <a:xfrm>
            <a:off x="4013500" y="4191500"/>
            <a:ext cx="886975" cy="886975"/>
          </a:xfrm>
          <a:prstGeom prst="rect">
            <a:avLst/>
          </a:prstGeom>
          <a:noFill/>
          <a:ln>
            <a:noFill/>
          </a:ln>
        </p:spPr>
      </p:pic>
      <p:pic>
        <p:nvPicPr>
          <p:cNvPr id="79" name="Google Shape;79;p15"/>
          <p:cNvPicPr preferRelativeResize="0"/>
          <p:nvPr/>
        </p:nvPicPr>
        <p:blipFill>
          <a:blip r:embed="rId5">
            <a:alphaModFix/>
          </a:blip>
          <a:stretch>
            <a:fillRect/>
          </a:stretch>
        </p:blipFill>
        <p:spPr>
          <a:xfrm>
            <a:off x="6407600" y="4142288"/>
            <a:ext cx="1494250" cy="985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solidFill>
                  <a:srgbClr val="000000"/>
                </a:solidFill>
                <a:highlight>
                  <a:srgbClr val="FFE599"/>
                </a:highlight>
              </a:rPr>
              <a:t>The Town Plan </a:t>
            </a:r>
            <a:endParaRPr>
              <a:solidFill>
                <a:srgbClr val="000000"/>
              </a:solidFill>
              <a:highlight>
                <a:srgbClr val="FFE599"/>
              </a:highlight>
            </a:endParaRPr>
          </a:p>
        </p:txBody>
      </p:sp>
      <p:sp>
        <p:nvSpPr>
          <p:cNvPr id="85" name="Google Shape;85;p16"/>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000">
                <a:solidFill>
                  <a:srgbClr val="000000"/>
                </a:solidFill>
                <a:latin typeface="Oswald"/>
                <a:ea typeface="Oswald"/>
                <a:cs typeface="Oswald"/>
                <a:sym typeface="Oswald"/>
              </a:rPr>
              <a:t>Section 6, figure 7.9 of the town plan notes the ‘importance of biodiversity and view to retain character of town’ also stating that ‘linking green spaces together to meet human and wildlife needs’ was an important consideration for the town.</a:t>
            </a:r>
            <a:endParaRPr sz="2000">
              <a:solidFill>
                <a:srgbClr val="000000"/>
              </a:solidFill>
              <a:latin typeface="Oswald"/>
              <a:ea typeface="Oswald"/>
              <a:cs typeface="Oswald"/>
              <a:sym typeface="Oswald"/>
            </a:endParaRPr>
          </a:p>
          <a:p>
            <a:pPr marL="0" lvl="0" indent="0" algn="l" rtl="0">
              <a:spcBef>
                <a:spcPts val="0"/>
              </a:spcBef>
              <a:spcAft>
                <a:spcPts val="0"/>
              </a:spcAft>
              <a:buNone/>
            </a:pPr>
            <a:r>
              <a:rPr lang="en-GB" sz="2000">
                <a:solidFill>
                  <a:srgbClr val="000000"/>
                </a:solidFill>
                <a:latin typeface="Oswald"/>
                <a:ea typeface="Oswald"/>
                <a:cs typeface="Oswald"/>
                <a:sym typeface="Oswald"/>
              </a:rPr>
              <a:t>In Section 6, figure 7.8, the town plan also explains the ‘particular local significance’ of Eye due to its ‘tranquility or richness of its wildlife’. This is something we want to maintain and even improve. As young people we feel passionately about sustainability and the importance of providing habitats for wildlife and planting which takes into consideration pollinators which are essential for biodiversity.</a:t>
            </a:r>
            <a:endParaRPr sz="2000">
              <a:solidFill>
                <a:srgbClr val="000000"/>
              </a:solidFill>
              <a:latin typeface="Oswald"/>
              <a:ea typeface="Oswald"/>
              <a:cs typeface="Oswald"/>
              <a:sym typeface="Oswa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7"/>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solidFill>
                  <a:srgbClr val="000000"/>
                </a:solidFill>
                <a:highlight>
                  <a:srgbClr val="FFE599"/>
                </a:highlight>
              </a:rPr>
              <a:t>The Positive Impacts of Wildflowers </a:t>
            </a:r>
            <a:endParaRPr>
              <a:solidFill>
                <a:srgbClr val="000000"/>
              </a:solidFill>
              <a:highlight>
                <a:srgbClr val="FFE599"/>
              </a:highlight>
            </a:endParaRPr>
          </a:p>
        </p:txBody>
      </p:sp>
      <p:sp>
        <p:nvSpPr>
          <p:cNvPr id="91" name="Google Shape;91;p17"/>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000">
                <a:solidFill>
                  <a:srgbClr val="000000"/>
                </a:solidFill>
                <a:latin typeface="Oswald"/>
                <a:ea typeface="Oswald"/>
                <a:cs typeface="Oswald"/>
                <a:sym typeface="Oswald"/>
              </a:rPr>
              <a:t>Scientific research has shown that wildflowers have a massive positive impact on our wellbeing. Spending time in beautiful, wild surroundings is a proven antidote to the stresses of modern life. </a:t>
            </a:r>
            <a:endParaRPr sz="2000">
              <a:solidFill>
                <a:srgbClr val="000000"/>
              </a:solidFill>
              <a:latin typeface="Oswald"/>
              <a:ea typeface="Oswald"/>
              <a:cs typeface="Oswald"/>
              <a:sym typeface="Oswald"/>
            </a:endParaRPr>
          </a:p>
          <a:p>
            <a:pPr marL="0" lvl="0" indent="0" algn="l" rtl="0">
              <a:spcBef>
                <a:spcPts val="0"/>
              </a:spcBef>
              <a:spcAft>
                <a:spcPts val="0"/>
              </a:spcAft>
              <a:buNone/>
            </a:pPr>
            <a:endParaRPr sz="2000">
              <a:solidFill>
                <a:srgbClr val="000000"/>
              </a:solidFill>
              <a:latin typeface="Oswald"/>
              <a:ea typeface="Oswald"/>
              <a:cs typeface="Oswald"/>
              <a:sym typeface="Oswald"/>
            </a:endParaRPr>
          </a:p>
          <a:p>
            <a:pPr marL="0" lvl="0" indent="0" algn="l" rtl="0">
              <a:spcBef>
                <a:spcPts val="0"/>
              </a:spcBef>
              <a:spcAft>
                <a:spcPts val="0"/>
              </a:spcAft>
              <a:buNone/>
            </a:pPr>
            <a:r>
              <a:rPr lang="en-GB" sz="2000">
                <a:solidFill>
                  <a:srgbClr val="000000"/>
                </a:solidFill>
                <a:latin typeface="Oswald"/>
                <a:ea typeface="Oswald"/>
                <a:cs typeface="Oswald"/>
                <a:sym typeface="Oswald"/>
              </a:rPr>
              <a:t>Whilst bringing a burst of colour into people's everyday lives wildflowers also help us to maintain a healthy ecosystem supporting essential microorganisms which keep soil rich in minerals and nutrients. The root systems of plants also support the soils they grow in and keep them stable in the face of heavy rainfall. </a:t>
            </a:r>
            <a:endParaRPr sz="2000">
              <a:solidFill>
                <a:srgbClr val="000000"/>
              </a:solidFill>
              <a:latin typeface="Oswald"/>
              <a:ea typeface="Oswald"/>
              <a:cs typeface="Oswald"/>
              <a:sym typeface="Oswa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311700" y="372500"/>
            <a:ext cx="8520600" cy="733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GB">
                <a:solidFill>
                  <a:srgbClr val="000000"/>
                </a:solidFill>
                <a:highlight>
                  <a:srgbClr val="FFE599"/>
                </a:highlight>
              </a:rPr>
              <a:t>Our Support </a:t>
            </a:r>
            <a:endParaRPr>
              <a:solidFill>
                <a:srgbClr val="000000"/>
              </a:solidFill>
              <a:highlight>
                <a:srgbClr val="FFE599"/>
              </a:highlight>
            </a:endParaRPr>
          </a:p>
        </p:txBody>
      </p:sp>
      <p:sp>
        <p:nvSpPr>
          <p:cNvPr id="97" name="Google Shape;97;p18"/>
          <p:cNvSpPr txBox="1">
            <a:spLocks noGrp="1"/>
          </p:cNvSpPr>
          <p:nvPr>
            <p:ph type="body" idx="1"/>
          </p:nvPr>
        </p:nvSpPr>
        <p:spPr>
          <a:xfrm>
            <a:off x="311700" y="1468825"/>
            <a:ext cx="8520600" cy="3099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000">
                <a:solidFill>
                  <a:srgbClr val="000000"/>
                </a:solidFill>
                <a:latin typeface="Oswald"/>
                <a:ea typeface="Oswald"/>
                <a:cs typeface="Oswald"/>
                <a:sym typeface="Oswald"/>
              </a:rPr>
              <a:t>We have spoken to Mrs Wickham, an avid gardener and a parent of a pupil at our school. She has suggested September/October would be the most opportune time to plant as we can establish bulbs to flower in the Spring and the slightly cooler, wetter weather will give any other plants a better chance of survival. Mrs Wickham has also offered to donate the necessary equipment and help us to transport it to Eye. </a:t>
            </a:r>
            <a:endParaRPr sz="2000">
              <a:solidFill>
                <a:srgbClr val="000000"/>
              </a:solidFill>
              <a:latin typeface="Oswald"/>
              <a:ea typeface="Oswald"/>
              <a:cs typeface="Oswald"/>
              <a:sym typeface="Oswald"/>
            </a:endParaRPr>
          </a:p>
          <a:p>
            <a:pPr marL="0" lvl="0" indent="0" algn="l" rtl="0">
              <a:spcBef>
                <a:spcPts val="0"/>
              </a:spcBef>
              <a:spcAft>
                <a:spcPts val="0"/>
              </a:spcAft>
              <a:buNone/>
            </a:pPr>
            <a:endParaRPr sz="2000">
              <a:solidFill>
                <a:srgbClr val="000000"/>
              </a:solidFill>
              <a:latin typeface="Oswald"/>
              <a:ea typeface="Oswald"/>
              <a:cs typeface="Oswald"/>
              <a:sym typeface="Oswald"/>
            </a:endParaRPr>
          </a:p>
          <a:p>
            <a:pPr marL="0" lvl="0" indent="0" algn="l" rtl="0">
              <a:spcBef>
                <a:spcPts val="0"/>
              </a:spcBef>
              <a:spcAft>
                <a:spcPts val="0"/>
              </a:spcAft>
              <a:buNone/>
            </a:pPr>
            <a:endParaRPr sz="2000">
              <a:solidFill>
                <a:srgbClr val="000000"/>
              </a:solidFill>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0838F"/>
      </a:accent5>
      <a:accent6>
        <a:srgbClr val="F8E71C"/>
      </a:accent6>
      <a:hlink>
        <a:srgbClr val="00838F"/>
      </a:hlink>
      <a:folHlink>
        <a:srgbClr val="00838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485</Words>
  <Application>Microsoft Office PowerPoint</Application>
  <PresentationFormat>On-screen Show (16:9)</PresentationFormat>
  <Paragraphs>15</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Source Code Pro</vt:lpstr>
      <vt:lpstr>Arial</vt:lpstr>
      <vt:lpstr>Oswald</vt:lpstr>
      <vt:lpstr>Modern Writer</vt:lpstr>
      <vt:lpstr>An Attractive Town</vt:lpstr>
      <vt:lpstr>Our Proposal </vt:lpstr>
      <vt:lpstr>Our Research </vt:lpstr>
      <vt:lpstr>The Town Plan </vt:lpstr>
      <vt:lpstr>The Positive Impacts of Wildflowers </vt:lpstr>
      <vt:lpstr>Our Support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Attractive Town</dc:title>
  <dc:creator>L Driscoll</dc:creator>
  <cp:lastModifiedBy>L Driscoll</cp:lastModifiedBy>
  <cp:revision>1</cp:revision>
  <dcterms:modified xsi:type="dcterms:W3CDTF">2023-06-15T11:02:14Z</dcterms:modified>
</cp:coreProperties>
</file>